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  <p:sldMasterId id="2147483720" r:id="rId8"/>
    <p:sldMasterId id="2147483732" r:id="rId9"/>
    <p:sldMasterId id="2147483744" r:id="rId10"/>
  </p:sldMasterIdLst>
  <p:sldIdLst>
    <p:sldId id="256" r:id="rId11"/>
    <p:sldId id="260" r:id="rId12"/>
    <p:sldId id="261" r:id="rId13"/>
    <p:sldId id="262" r:id="rId14"/>
    <p:sldId id="288" r:id="rId15"/>
    <p:sldId id="348" r:id="rId16"/>
    <p:sldId id="384" r:id="rId17"/>
    <p:sldId id="306" r:id="rId18"/>
    <p:sldId id="269" r:id="rId19"/>
    <p:sldId id="312" r:id="rId20"/>
    <p:sldId id="381" r:id="rId21"/>
    <p:sldId id="281" r:id="rId22"/>
    <p:sldId id="385" r:id="rId23"/>
    <p:sldId id="270" r:id="rId24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BFFF"/>
    <a:srgbClr val="82B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258"/>
        <p:guide pos="297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0" Type="http://schemas.openxmlformats.org/officeDocument/2006/relationships/slide" Target="slides/slide10.xml"/><Relationship Id="rId2" Type="http://schemas.openxmlformats.org/officeDocument/2006/relationships/theme" Target="theme/theme1.xml"/><Relationship Id="rId19" Type="http://schemas.openxmlformats.org/officeDocument/2006/relationships/slide" Target="slides/slide9.xml"/><Relationship Id="rId18" Type="http://schemas.openxmlformats.org/officeDocument/2006/relationships/slide" Target="slides/slide8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5" Type="http://schemas.openxmlformats.org/officeDocument/2006/relationships/slide" Target="slides/slide5.xml"/><Relationship Id="rId14" Type="http://schemas.openxmlformats.org/officeDocument/2006/relationships/slide" Target="slides/slide4.xml"/><Relationship Id="rId13" Type="http://schemas.openxmlformats.org/officeDocument/2006/relationships/slide" Target="slides/slide3.xml"/><Relationship Id="rId12" Type="http://schemas.openxmlformats.org/officeDocument/2006/relationships/slide" Target="slides/slide2.xml"/><Relationship Id="rId11" Type="http://schemas.openxmlformats.org/officeDocument/2006/relationships/slide" Target="slides/slide1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3" Type="http://schemas.openxmlformats.org/officeDocument/2006/relationships/theme" Target="../theme/theme3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3" Type="http://schemas.openxmlformats.org/officeDocument/2006/relationships/theme" Target="../theme/theme4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3" Type="http://schemas.openxmlformats.org/officeDocument/2006/relationships/theme" Target="../theme/theme5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3" Type="http://schemas.openxmlformats.org/officeDocument/2006/relationships/theme" Target="../theme/theme6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3" Type="http://schemas.openxmlformats.org/officeDocument/2006/relationships/theme" Target="../theme/theme7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3.xml"/><Relationship Id="rId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81.xml"/><Relationship Id="rId3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9.xml"/><Relationship Id="rId13" Type="http://schemas.openxmlformats.org/officeDocument/2006/relationships/theme" Target="../theme/theme8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8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7.xml"/><Relationship Id="rId8" Type="http://schemas.openxmlformats.org/officeDocument/2006/relationships/slideLayout" Target="../slideLayouts/slideLayout96.xml"/><Relationship Id="rId7" Type="http://schemas.openxmlformats.org/officeDocument/2006/relationships/slideLayout" Target="../slideLayouts/slideLayout95.xml"/><Relationship Id="rId6" Type="http://schemas.openxmlformats.org/officeDocument/2006/relationships/slideLayout" Target="../slideLayouts/slideLayout94.xml"/><Relationship Id="rId5" Type="http://schemas.openxmlformats.org/officeDocument/2006/relationships/slideLayout" Target="../slideLayouts/slideLayout93.xml"/><Relationship Id="rId4" Type="http://schemas.openxmlformats.org/officeDocument/2006/relationships/slideLayout" Target="../slideLayouts/slideLayout92.xml"/><Relationship Id="rId3" Type="http://schemas.openxmlformats.org/officeDocument/2006/relationships/slideLayout" Target="../slideLayouts/slideLayout91.xml"/><Relationship Id="rId2" Type="http://schemas.openxmlformats.org/officeDocument/2006/relationships/slideLayout" Target="../slideLayouts/slideLayout90.xml"/><Relationship Id="rId13" Type="http://schemas.openxmlformats.org/officeDocument/2006/relationships/theme" Target="../theme/theme9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98.xml"/><Relationship Id="rId1" Type="http://schemas.openxmlformats.org/officeDocument/2006/relationships/slideLayout" Target="../slideLayouts/slideLayout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074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075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098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099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122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5123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14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147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7170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7171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194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8195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9218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9219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7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9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90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tags" Target="../tags/tag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image" Target="../media/image9.jpe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6.xml"/><Relationship Id="rId2" Type="http://schemas.openxmlformats.org/officeDocument/2006/relationships/image" Target="../media/image10.png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42" name="文本框 1"/>
          <p:cNvSpPr txBox="1"/>
          <p:nvPr/>
        </p:nvSpPr>
        <p:spPr>
          <a:xfrm>
            <a:off x="2973388" y="2276475"/>
            <a:ext cx="322580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4000">
                <a:latin typeface="微软雅黑" panose="020B0503020204020204" charset="-122"/>
                <a:ea typeface="微软雅黑" panose="020B0503020204020204" charset="-122"/>
              </a:rPr>
              <a:t>Project 20</a:t>
            </a:r>
            <a:endParaRPr lang="en-US" altLang="zh-CN" sz="4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243" name="文本框 2"/>
          <p:cNvSpPr txBox="1"/>
          <p:nvPr/>
        </p:nvSpPr>
        <p:spPr>
          <a:xfrm>
            <a:off x="2573338" y="3384550"/>
            <a:ext cx="4027487" cy="646113"/>
          </a:xfrm>
          <a:prstGeom prst="rect">
            <a:avLst/>
          </a:prstGeom>
          <a:noFill/>
          <a:ln w="9525">
            <a:noFill/>
          </a:ln>
        </p:spPr>
        <p:txBody>
          <a:bodyPr wrap="square" anchor="ctr" anchorCtr="0">
            <a:spAutoFit/>
          </a:bodyPr>
          <a:p>
            <a:pPr algn="ctr"/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Thermistor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7" name="文本框 99"/>
          <p:cNvSpPr txBox="1"/>
          <p:nvPr/>
        </p:nvSpPr>
        <p:spPr>
          <a:xfrm>
            <a:off x="755650" y="765175"/>
            <a:ext cx="5575300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6.</a:t>
            </a:r>
            <a:r>
              <a:rPr lang="zh-CN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Combine the Command Blocks</a:t>
            </a:r>
            <a:endParaRPr lang="zh-CN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458" name="文本框 2"/>
          <p:cNvSpPr txBox="1"/>
          <p:nvPr/>
        </p:nvSpPr>
        <p:spPr>
          <a:xfrm>
            <a:off x="5467350" y="5619750"/>
            <a:ext cx="3141663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(Continued </a:t>
            </a:r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on the</a:t>
            </a:r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next page)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9459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6288" y="1557338"/>
            <a:ext cx="7591425" cy="3810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81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613" y="1314450"/>
            <a:ext cx="7907337" cy="42830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文本框 11"/>
          <p:cNvSpPr txBox="1"/>
          <p:nvPr/>
        </p:nvSpPr>
        <p:spPr>
          <a:xfrm>
            <a:off x="755650" y="746125"/>
            <a:ext cx="2916238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7.</a:t>
            </a: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Result</a:t>
            </a:r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506" name="文本框 4"/>
          <p:cNvSpPr txBox="1"/>
          <p:nvPr/>
        </p:nvSpPr>
        <p:spPr>
          <a:xfrm>
            <a:off x="755650" y="1558925"/>
            <a:ext cx="7845425" cy="25527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1.Connect the components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according to the wiring diagram, and wire the mainboard with 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a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computer via a USB cable.</a:t>
            </a:r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2.Select the corresponding mainboard and port(COM) on the Kidsblock.</a:t>
            </a:r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  <a:p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3.Click the "Upload" button on the Kidsblock to upload the code.</a:t>
            </a:r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1507" name="文本框 1"/>
          <p:cNvSpPr txBox="1"/>
          <p:nvPr/>
        </p:nvSpPr>
        <p:spPr>
          <a:xfrm>
            <a:off x="5461000" y="5516563"/>
            <a:ext cx="3379788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(Continued </a:t>
            </a:r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on the</a:t>
            </a:r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next page)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29" name="文本框 121"/>
          <p:cNvSpPr txBox="1"/>
          <p:nvPr/>
        </p:nvSpPr>
        <p:spPr>
          <a:xfrm>
            <a:off x="736600" y="1339850"/>
            <a:ext cx="7672388" cy="193833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4.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After burning the project code and powering up,click    in the serial monitor and set the baud rate to 9600.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Then we can read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the voltage values of the pin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A1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on the thermistor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，obtain the resistance values and the temperature values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of the thermistor through the voltage division ratio.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As shown below.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2530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714875" y="3414713"/>
            <a:ext cx="2343150" cy="25860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31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500" y="1411288"/>
            <a:ext cx="285750" cy="257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2" name="文本框 2"/>
          <p:cNvSpPr txBox="1"/>
          <p:nvPr/>
        </p:nvSpPr>
        <p:spPr>
          <a:xfrm>
            <a:off x="684213" y="765175"/>
            <a:ext cx="1620837" cy="52228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7.</a:t>
            </a: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Result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549400" y="4437063"/>
            <a:ext cx="336550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sz="2400" noProof="1" dirty="0" smtClean="0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7</a:t>
            </a:r>
            <a:endParaRPr lang="en-US" altLang="zh-CN" sz="2400" noProof="1" dirty="0" smtClean="0">
              <a:latin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37413" y="2997200"/>
            <a:ext cx="334963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sz="2400" noProof="1" dirty="0" smtClean="0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6</a:t>
            </a:r>
            <a:endParaRPr lang="en-US" altLang="zh-CN" sz="2400" noProof="1" dirty="0" smtClean="0">
              <a:latin typeface="宋体" panose="02010600030101010101" pitchFamily="2" charset="-122"/>
            </a:endParaRPr>
          </a:p>
        </p:txBody>
      </p:sp>
      <p:sp>
        <p:nvSpPr>
          <p:cNvPr id="11267" name="文本框 6"/>
          <p:cNvSpPr txBox="1"/>
          <p:nvPr/>
        </p:nvSpPr>
        <p:spPr>
          <a:xfrm>
            <a:off x="3352800" y="3502025"/>
            <a:ext cx="1960563" cy="70643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2000" u="sng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Find the </a:t>
            </a:r>
            <a:endParaRPr lang="zh-CN" altLang="en-US" sz="2000" u="sng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u="sng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Command Blocks</a:t>
            </a:r>
            <a:endParaRPr lang="zh-CN" altLang="en-US" sz="2000" u="sng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49400" y="2957513"/>
            <a:ext cx="334963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sz="2400" noProof="1" dirty="0" smtClean="0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4</a:t>
            </a:r>
            <a:endParaRPr lang="zh-CN" altLang="en-US" sz="2400" noProof="1" dirty="0">
              <a:latin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43375" y="2957513"/>
            <a:ext cx="334963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sz="2400" noProof="1" dirty="0" smtClean="0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5</a:t>
            </a:r>
            <a:endParaRPr lang="zh-CN" altLang="en-US" sz="2400" noProof="1" dirty="0">
              <a:latin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47813" y="1268413"/>
            <a:ext cx="336550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sz="2400" noProof="1" dirty="0" smtClean="0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1</a:t>
            </a:r>
            <a:endParaRPr lang="en-US" altLang="zh-CN" sz="2400" noProof="1" dirty="0" smtClean="0">
              <a:latin typeface="宋体" panose="02010600030101010101" pitchFamily="2" charset="-122"/>
            </a:endParaRPr>
          </a:p>
        </p:txBody>
      </p:sp>
      <p:sp>
        <p:nvSpPr>
          <p:cNvPr id="11271" name="文本框 11"/>
          <p:cNvSpPr txBox="1"/>
          <p:nvPr/>
        </p:nvSpPr>
        <p:spPr>
          <a:xfrm>
            <a:off x="900113" y="1782763"/>
            <a:ext cx="1708150" cy="39846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zh-CN" sz="2000" u="sng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Introduction</a:t>
            </a:r>
            <a:endParaRPr lang="zh-CN" altLang="zh-CN" sz="2000" u="sng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41788" y="1268413"/>
            <a:ext cx="336550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sz="2400" noProof="1" dirty="0" smtClean="0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2</a:t>
            </a:r>
            <a:endParaRPr lang="zh-CN" altLang="en-US" sz="2400" noProof="1" dirty="0">
              <a:latin typeface="宋体" panose="02010600030101010101" pitchFamily="2" charset="-122"/>
            </a:endParaRPr>
          </a:p>
        </p:txBody>
      </p:sp>
      <p:sp>
        <p:nvSpPr>
          <p:cNvPr id="11273" name="文本框 13"/>
          <p:cNvSpPr txBox="1"/>
          <p:nvPr/>
        </p:nvSpPr>
        <p:spPr>
          <a:xfrm>
            <a:off x="2922588" y="1801813"/>
            <a:ext cx="2595562" cy="39846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2000" u="sng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Components Required</a:t>
            </a:r>
            <a:endParaRPr lang="zh-CN" altLang="en-US" sz="2000" u="sng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165975" y="1268413"/>
            <a:ext cx="334963" cy="4603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p>
            <a:r>
              <a:rPr lang="en-US" altLang="zh-CN" sz="2400" noProof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endParaRPr lang="en-US" altLang="zh-CN" sz="2400" noProof="1" dirty="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1275" name="文本框 15"/>
          <p:cNvSpPr txBox="1"/>
          <p:nvPr/>
        </p:nvSpPr>
        <p:spPr>
          <a:xfrm>
            <a:off x="5872163" y="1782763"/>
            <a:ext cx="2595562" cy="398462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2000" u="sng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Component Knowledge</a:t>
            </a:r>
            <a:endParaRPr lang="zh-CN" altLang="en-US" sz="2000" u="sng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276" name="文本框 16"/>
          <p:cNvSpPr txBox="1"/>
          <p:nvPr/>
        </p:nvSpPr>
        <p:spPr>
          <a:xfrm>
            <a:off x="828675" y="3502025"/>
            <a:ext cx="2087563" cy="398463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2000" u="sng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Read the Values</a:t>
            </a:r>
            <a:endParaRPr lang="zh-CN" altLang="en-US" sz="2000" u="sng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277" name="文本框 19"/>
          <p:cNvSpPr txBox="1"/>
          <p:nvPr/>
        </p:nvSpPr>
        <p:spPr>
          <a:xfrm>
            <a:off x="6518275" y="3502025"/>
            <a:ext cx="1960563" cy="70643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2000" u="sng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Combine the </a:t>
            </a:r>
            <a:endParaRPr lang="zh-CN" altLang="en-US" sz="2000" u="sng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u="sng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Command Blocks</a:t>
            </a:r>
            <a:endParaRPr lang="zh-CN" altLang="en-US" sz="2000" u="sng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278" name="文本框 19"/>
          <p:cNvSpPr txBox="1"/>
          <p:nvPr/>
        </p:nvSpPr>
        <p:spPr>
          <a:xfrm>
            <a:off x="1119188" y="5013325"/>
            <a:ext cx="944562" cy="398463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p>
            <a:r>
              <a:rPr lang="zh-CN" altLang="en-US" sz="2000" u="sng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Result</a:t>
            </a:r>
            <a:endParaRPr lang="zh-CN" altLang="en-US" sz="2000" u="sng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文本框 2"/>
          <p:cNvSpPr txBox="1"/>
          <p:nvPr/>
        </p:nvSpPr>
        <p:spPr>
          <a:xfrm>
            <a:off x="755650" y="800100"/>
            <a:ext cx="33369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Introduction</a:t>
            </a:r>
            <a:endParaRPr lang="zh-CN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290" name="文本框 99"/>
          <p:cNvSpPr txBox="1"/>
          <p:nvPr/>
        </p:nvSpPr>
        <p:spPr>
          <a:xfrm>
            <a:off x="684213" y="1774825"/>
            <a:ext cx="7626350" cy="163036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Thermistor is a kind of resistor whose resistance depends on temperature changes. Therefore, we can use this feature to make a temperature instrument. In this project, we read the correlation value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of the thermistor by 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a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serial monitor.</a:t>
            </a:r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文本框 1"/>
          <p:cNvSpPr txBox="1"/>
          <p:nvPr/>
        </p:nvSpPr>
        <p:spPr>
          <a:xfrm>
            <a:off x="755650" y="836613"/>
            <a:ext cx="5233988" cy="52228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Components Required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7" name="表格 6"/>
          <p:cNvGraphicFramePr/>
          <p:nvPr/>
        </p:nvGraphicFramePr>
        <p:xfrm>
          <a:off x="755650" y="2298700"/>
          <a:ext cx="6635750" cy="26114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33295"/>
                <a:gridCol w="1061720"/>
                <a:gridCol w="1339850"/>
                <a:gridCol w="855345"/>
                <a:gridCol w="1146175"/>
              </a:tblGrid>
              <a:tr h="1758315">
                <a:tc>
                  <a:txBody>
                    <a:bodyPr/>
                    <a:p>
                      <a:pPr algn="ctr">
                        <a:buNone/>
                      </a:pPr>
                      <a:endParaRPr lang="en-US" altLang="en-US" sz="10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0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</a:t>
                      </a:r>
                      <a:endParaRPr lang="en-US" altLang="en-US" sz="10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0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</a:t>
                      </a:r>
                      <a:endParaRPr lang="en-US" altLang="en-US" sz="10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0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</a:t>
                      </a:r>
                      <a:endParaRPr lang="en-US" altLang="en-US" sz="100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0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    </a:t>
                      </a:r>
                      <a:endParaRPr lang="en-US" altLang="en-US" sz="10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54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Keyestudio Plus  Mainbaord*1</a:t>
                      </a:r>
                      <a:endParaRPr lang="en-US" alt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Thermistor*1</a:t>
                      </a:r>
                      <a:endParaRPr lang="en-US" alt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Breadboard*1</a:t>
                      </a:r>
                      <a:endParaRPr lang="en-US" alt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4.7KΩ Resistor*1</a:t>
                      </a:r>
                      <a:endParaRPr lang="en-US" alt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algn="ctr">
                        <a:buNone/>
                      </a:pPr>
                      <a:endParaRPr lang="en-US" alt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Jumper Wires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  <a:sym typeface="+mn-ea"/>
                      </a:endParaRPr>
                    </a:p>
                    <a:p>
                      <a:pPr algn="ctr">
                        <a:buNone/>
                      </a:pPr>
                      <a:endParaRPr lang="en-US" alt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3334" name="图片 10"/>
          <p:cNvPicPr/>
          <p:nvPr/>
        </p:nvPicPr>
        <p:blipFill>
          <a:blip r:embed="rId1"/>
          <a:stretch>
            <a:fillRect/>
          </a:stretch>
        </p:blipFill>
        <p:spPr>
          <a:xfrm rot="5400000" flipV="1">
            <a:off x="2876550" y="2965450"/>
            <a:ext cx="1028700" cy="2286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35" name="图片 12"/>
          <p:cNvPicPr/>
          <p:nvPr/>
        </p:nvPicPr>
        <p:blipFill>
          <a:blip r:embed="rId2"/>
          <a:stretch>
            <a:fillRect/>
          </a:stretch>
        </p:blipFill>
        <p:spPr>
          <a:xfrm>
            <a:off x="5807075" y="2708275"/>
            <a:ext cx="153988" cy="10890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36" name="图片 14"/>
          <p:cNvPicPr/>
          <p:nvPr/>
        </p:nvPicPr>
        <p:blipFill>
          <a:blip r:embed="rId3"/>
          <a:stretch>
            <a:fillRect/>
          </a:stretch>
        </p:blipFill>
        <p:spPr>
          <a:xfrm>
            <a:off x="7451725" y="2852738"/>
            <a:ext cx="1050925" cy="7413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37" name="图片 15"/>
          <p:cNvPicPr/>
          <p:nvPr/>
        </p:nvPicPr>
        <p:blipFill>
          <a:blip r:embed="rId4"/>
          <a:stretch>
            <a:fillRect/>
          </a:stretch>
        </p:blipFill>
        <p:spPr>
          <a:xfrm>
            <a:off x="4140200" y="2997200"/>
            <a:ext cx="1162050" cy="4524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38" name="图片 16"/>
          <p:cNvPicPr/>
          <p:nvPr/>
        </p:nvPicPr>
        <p:blipFill>
          <a:blip r:embed="rId5"/>
          <a:stretch>
            <a:fillRect/>
          </a:stretch>
        </p:blipFill>
        <p:spPr>
          <a:xfrm>
            <a:off x="6300788" y="2997200"/>
            <a:ext cx="1069975" cy="919163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18" name="表格 17"/>
          <p:cNvGraphicFramePr/>
          <p:nvPr/>
        </p:nvGraphicFramePr>
        <p:xfrm>
          <a:off x="7391400" y="2298700"/>
          <a:ext cx="1139825" cy="175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40460"/>
              </a:tblGrid>
              <a:tr h="175323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19" name="表格 18"/>
          <p:cNvGraphicFramePr/>
          <p:nvPr/>
        </p:nvGraphicFramePr>
        <p:xfrm>
          <a:off x="7407275" y="4052888"/>
          <a:ext cx="1139825" cy="8477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9825"/>
              </a:tblGrid>
              <a:tr h="8483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USB Cable*1</a:t>
                      </a:r>
                      <a:endParaRPr lang="en-US" sz="1400"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pic>
        <p:nvPicPr>
          <p:cNvPr id="13351" name="图片 26" descr="KS0486-1"/>
          <p:cNvPicPr>
            <a:picLocks noChangeAspect="1"/>
          </p:cNvPicPr>
          <p:nvPr/>
        </p:nvPicPr>
        <p:blipFill>
          <a:blip r:embed="rId6"/>
          <a:srcRect l="10767" t="20934" r="12560" b="20335"/>
          <a:stretch>
            <a:fillRect/>
          </a:stretch>
        </p:blipFill>
        <p:spPr>
          <a:xfrm>
            <a:off x="900113" y="2420938"/>
            <a:ext cx="2030412" cy="15557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文本框 1"/>
          <p:cNvSpPr txBox="1"/>
          <p:nvPr/>
        </p:nvSpPr>
        <p:spPr>
          <a:xfrm>
            <a:off x="755650" y="763588"/>
            <a:ext cx="7242175" cy="52228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Component Knowledge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338" name="文本框 99"/>
          <p:cNvSpPr txBox="1"/>
          <p:nvPr/>
        </p:nvSpPr>
        <p:spPr>
          <a:xfrm>
            <a:off x="755650" y="1822450"/>
            <a:ext cx="7720013" cy="34766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zh-CN" sz="2000" b="1">
                <a:latin typeface="宋体" panose="02010600030101010101" pitchFamily="2" charset="-122"/>
                <a:ea typeface="宋体" panose="02010600030101010101" pitchFamily="2" charset="-122"/>
              </a:rPr>
              <a:t>Thermistor: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A thermistor is a temperature sensitive resistor. When it senses a change in temperature, the thermistor's resistance changes. We can use this feature to detect temperature intensity with thermistor. This is widely used in gardening, home alarm systems and other devices.</a:t>
            </a:r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①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The NTC-MF52AT 10K thermistor is used here, where B is 3950 and it is connected in series with  RS (RS=R</a:t>
            </a:r>
            <a:r>
              <a:rPr lang="zh-CN" altLang="zh-CN" sz="2000" baseline="-25000">
                <a:latin typeface="宋体" panose="02010600030101010101" pitchFamily="2" charset="-122"/>
                <a:ea typeface="宋体" panose="02010600030101010101" pitchFamily="2" charset="-122"/>
              </a:rPr>
              <a:t>balance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=4.7KΩ resistor). The resistance value of the thermistor changes as the temperature changes.</a:t>
            </a:r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4339" name="图片 15"/>
          <p:cNvPicPr/>
          <p:nvPr/>
        </p:nvPicPr>
        <p:blipFill>
          <a:blip r:embed="rId1"/>
          <a:stretch>
            <a:fillRect/>
          </a:stretch>
        </p:blipFill>
        <p:spPr>
          <a:xfrm>
            <a:off x="971550" y="1406525"/>
            <a:ext cx="1279525" cy="3079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340" name="图片 19" descr="图片1(18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6238" y="4941888"/>
            <a:ext cx="3771900" cy="97948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1" name="文本框 100"/>
          <p:cNvSpPr txBox="1"/>
          <p:nvPr/>
        </p:nvSpPr>
        <p:spPr>
          <a:xfrm>
            <a:off x="617538" y="765175"/>
            <a:ext cx="7951788" cy="411638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marL="266700" indent="-266700">
              <a:lnSpc>
                <a:spcPct val="120000"/>
              </a:lnSpc>
            </a:pPr>
            <a:r>
              <a:rPr lang="zh-CN" altLang="zh-CN" sz="2000" b="1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②Calculation of NTC thermistor:</a:t>
            </a:r>
            <a:r>
              <a:rPr lang="en-US" altLang="zh-CN" sz="2000" b="1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</a:t>
            </a:r>
            <a:endParaRPr lang="en-US" altLang="zh-CN" sz="2000" b="1" noProof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zh-CN" sz="2000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Calculation formula:</a:t>
            </a:r>
            <a:r>
              <a:rPr lang="en-US" altLang="zh-CN" sz="2000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</a:t>
            </a:r>
            <a:r>
              <a:rPr lang="zh-CN" altLang="zh-CN" sz="2000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Rt = R*EXP[B*(1/T1-1/T2)]</a:t>
            </a:r>
            <a:endParaRPr lang="zh-CN" altLang="zh-CN" sz="2000" noProof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zh-CN" sz="2000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Among them, T1 and T2 refer to K degrees, that is, Kelvin temperature.</a:t>
            </a:r>
            <a:endParaRPr lang="zh-CN" altLang="zh-CN" sz="2000" noProof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zh-CN" sz="2000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Rt is the resistance of the thermistor at T1 temperature.</a:t>
            </a:r>
            <a:endParaRPr lang="zh-CN" altLang="zh-CN" sz="2000" noProof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zh-CN" sz="2000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R is the nominal resistance of the thermistor at T2 room temperature. The value of the 10K thermistor at 25℃ is 10K (R=10K). T2 = (273.15 + 25).</a:t>
            </a:r>
            <a:endParaRPr lang="zh-CN" altLang="zh-CN" sz="2000" noProof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zh-CN" sz="2000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EXP[n] is the nth power of e.</a:t>
            </a:r>
            <a:endParaRPr lang="zh-CN" altLang="zh-CN" sz="2000" noProof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66700" indent="-266700">
              <a:lnSpc>
                <a:spcPct val="120000"/>
              </a:lnSpc>
            </a:pPr>
            <a:r>
              <a:rPr lang="zh-CN" altLang="zh-CN" sz="2000" noProof="1"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B is an important parameter of the thermistor, B equals 3950.</a:t>
            </a:r>
            <a:endParaRPr lang="zh-CN" altLang="zh-CN" sz="2000" noProof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66700" indent="-266700">
              <a:lnSpc>
                <a:spcPct val="120000"/>
              </a:lnSpc>
            </a:pPr>
            <a:endParaRPr lang="zh-CN" altLang="en-US" noProof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5362" name="文本框 1"/>
          <p:cNvSpPr txBox="1"/>
          <p:nvPr/>
        </p:nvSpPr>
        <p:spPr>
          <a:xfrm>
            <a:off x="5148263" y="5589588"/>
            <a:ext cx="3421062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(Continued </a:t>
            </a:r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on the </a:t>
            </a:r>
            <a:r>
              <a:rPr lang="zh-CN" altLang="en-US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next page)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文本框 100"/>
          <p:cNvSpPr txBox="1"/>
          <p:nvPr/>
        </p:nvSpPr>
        <p:spPr>
          <a:xfrm>
            <a:off x="617538" y="765175"/>
            <a:ext cx="7951787" cy="230663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marL="266700" indent="-266700">
              <a:lnSpc>
                <a:spcPct val="120000"/>
              </a:lnSpc>
            </a:pP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We can use the values measured by the ADC converter to get the resistance values of the thermistor, and then use the formula to get the temperature values.  </a:t>
            </a:r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66700" indent="-266700">
              <a:lnSpc>
                <a:spcPct val="120000"/>
              </a:lnSpc>
            </a:pP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t=((T1*B)/(B+T1*ln(Rt/R1)))-273.15，“ln”can be converted to “log”, that is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t=((T1*B)/(B+T1*log(Rt/R1)))-273.15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  Error is ±0.5.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文本框 101"/>
          <p:cNvSpPr txBox="1"/>
          <p:nvPr/>
        </p:nvSpPr>
        <p:spPr>
          <a:xfrm>
            <a:off x="2032000" y="5697538"/>
            <a:ext cx="5080000" cy="52228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en-US" altLang="zh-CN" sz="1400">
              <a:latin typeface="Meiryo" panose="020B0604030504040204" charset="-128"/>
              <a:ea typeface="宋体" panose="02010600030101010101" pitchFamily="2" charset="-122"/>
            </a:endParaRPr>
          </a:p>
          <a:p>
            <a:r>
              <a:rPr lang="en-US" altLang="zh-CN" sz="1400">
                <a:latin typeface="Meiryo" panose="020B0604030504040204" charset="-128"/>
                <a:ea typeface="宋体" panose="02010600030101010101" pitchFamily="2" charset="-122"/>
              </a:rPr>
              <a:t> 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410" name="文本框 99"/>
          <p:cNvSpPr txBox="1"/>
          <p:nvPr/>
        </p:nvSpPr>
        <p:spPr>
          <a:xfrm>
            <a:off x="682625" y="687388"/>
            <a:ext cx="7853363" cy="52228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4.</a:t>
            </a:r>
            <a:r>
              <a:rPr lang="zh-CN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Read the Values</a:t>
            </a:r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zh-CN" altLang="zh-CN" sz="200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411" name="文本框 100"/>
          <p:cNvSpPr txBox="1"/>
          <p:nvPr/>
        </p:nvSpPr>
        <p:spPr>
          <a:xfrm>
            <a:off x="682625" y="6707188"/>
            <a:ext cx="5080000" cy="5207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endParaRPr lang="en-US" altLang="zh-CN" sz="1400">
              <a:solidFill>
                <a:srgbClr val="000000"/>
              </a:solidFill>
              <a:latin typeface="Meiryo" panose="020B0604030504040204" charset="-128"/>
              <a:ea typeface="宋体" panose="02010600030101010101" pitchFamily="2" charset="-122"/>
            </a:endParaRPr>
          </a:p>
          <a:p>
            <a:r>
              <a:rPr lang="en-US" altLang="zh-CN" sz="1400">
                <a:solidFill>
                  <a:srgbClr val="000000"/>
                </a:solidFill>
                <a:latin typeface="Meiryo" panose="020B0604030504040204" charset="-128"/>
                <a:ea typeface="宋体" panose="02010600030101010101" pitchFamily="2" charset="-122"/>
              </a:rPr>
              <a:t> 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741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987675" y="1958975"/>
            <a:ext cx="5016500" cy="39989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413" name="文本框 1"/>
          <p:cNvSpPr txBox="1"/>
          <p:nvPr/>
        </p:nvSpPr>
        <p:spPr>
          <a:xfrm>
            <a:off x="711200" y="1209675"/>
            <a:ext cx="7721600" cy="92233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zh-CN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First we have learned how to use the serial monitor to print the thermistor values. Please wire up according to the following wiring diagram.   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文本框 99"/>
          <p:cNvSpPr txBox="1"/>
          <p:nvPr/>
        </p:nvSpPr>
        <p:spPr>
          <a:xfrm>
            <a:off x="755650" y="765175"/>
            <a:ext cx="6075363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5.</a:t>
            </a:r>
            <a:r>
              <a:rPr lang="zh-CN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Find the Command Blocks</a:t>
            </a:r>
            <a:endParaRPr lang="zh-CN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8434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2625" y="1412875"/>
            <a:ext cx="1962150" cy="9715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5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600" y="1196975"/>
            <a:ext cx="1628775" cy="16002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6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325" y="2997200"/>
            <a:ext cx="1962150" cy="28479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7" name="图片 5"/>
          <p:cNvPicPr>
            <a:picLocks noChangeAspect="1"/>
          </p:cNvPicPr>
          <p:nvPr/>
        </p:nvPicPr>
        <p:blipFill>
          <a:blip r:embed="rId4"/>
          <a:srcRect b="10933"/>
          <a:stretch>
            <a:fillRect/>
          </a:stretch>
        </p:blipFill>
        <p:spPr>
          <a:xfrm>
            <a:off x="2771775" y="1590675"/>
            <a:ext cx="2286000" cy="8477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8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625" y="3789363"/>
            <a:ext cx="5200650" cy="22764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9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2625" y="2438400"/>
            <a:ext cx="3000375" cy="13239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8575,&quot;width&quot;:9736}"/>
</p:tagLst>
</file>

<file path=ppt/tags/tag2.xml><?xml version="1.0" encoding="utf-8"?>
<p:tagLst xmlns:p="http://schemas.openxmlformats.org/presentationml/2006/main">
  <p:tag name="KSO_WM_UNIT_PLACING_PICTURE_USER_VIEWPORT" val="{&quot;height&quot;:4050,&quot;width&quot;:3690}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2626</Words>
  <Application>WPS 演示</Application>
  <PresentationFormat/>
  <Paragraphs>111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77</vt:i4>
      </vt:variant>
      <vt:variant>
        <vt:lpstr>主题</vt:lpstr>
      </vt:variant>
      <vt:variant>
        <vt:i4>9</vt:i4>
      </vt:variant>
      <vt:variant>
        <vt:lpstr>幻灯片标题</vt:lpstr>
      </vt:variant>
      <vt:variant>
        <vt:i4>14</vt:i4>
      </vt:variant>
    </vt:vector>
  </HeadingPairs>
  <TitlesOfParts>
    <vt:vector size="100" baseType="lpstr">
      <vt:lpstr>Arial</vt:lpstr>
      <vt:lpstr>宋体</vt:lpstr>
      <vt:lpstr>Wingdings</vt:lpstr>
      <vt:lpstr>微软雅黑</vt:lpstr>
      <vt:lpstr>Arial Unicode MS</vt:lpstr>
      <vt:lpstr>Calibri</vt:lpstr>
      <vt:lpstr>Meiryo</vt:lpstr>
      <vt:lpstr>Yu Gothic</vt:lpstr>
      <vt:lpstr>MS Mincho</vt:lpstr>
      <vt:lpstr>Segoe Print</vt:lpstr>
      <vt:lpstr>Budmo Jiggler</vt:lpstr>
      <vt:lpstr>AMGDT</vt:lpstr>
      <vt:lpstr>Tahoma</vt:lpstr>
      <vt:lpstr>Times New Roman</vt:lpstr>
      <vt:lpstr>站酷快乐体2016修订版</vt:lpstr>
      <vt:lpstr>站酷庆科黄油体</vt:lpstr>
      <vt:lpstr>.黑体-韩语</vt:lpstr>
      <vt:lpstr>黑体</vt:lpstr>
      <vt:lpstr>.萍方-繁</vt:lpstr>
      <vt:lpstr>MingLiU-ExtB</vt:lpstr>
      <vt:lpstr>MingLiU</vt:lpstr>
      <vt:lpstr>TT-JTC淡斎草書「濃」</vt:lpstr>
      <vt:lpstr>.萍方-简</vt:lpstr>
      <vt:lpstr>站酷酷黑</vt:lpstr>
      <vt:lpstr>站酷高端黑</vt:lpstr>
      <vt:lpstr>优设好身体</vt:lpstr>
      <vt:lpstr>优设标题黑</vt:lpstr>
      <vt:lpstr>新宋体</vt:lpstr>
      <vt:lpstr>问藏书房</vt:lpstr>
      <vt:lpstr>TT-JTC淡斎草書「濃」P</vt:lpstr>
      <vt:lpstr>AngryBirds</vt:lpstr>
      <vt:lpstr>Audiowide</vt:lpstr>
      <vt:lpstr>Budmo Jigglish</vt:lpstr>
      <vt:lpstr>Century751 BT</vt:lpstr>
      <vt:lpstr>Constantia</vt:lpstr>
      <vt:lpstr>Demode</vt:lpstr>
      <vt:lpstr>DFPGangBiW2-B5</vt:lpstr>
      <vt:lpstr>DFYanKaiW7-B5</vt:lpstr>
      <vt:lpstr>Gabriola</vt:lpstr>
      <vt:lpstr>Housemate</vt:lpstr>
      <vt:lpstr>Leelawadee UI Semilight</vt:lpstr>
      <vt:lpstr>Leelawadee</vt:lpstr>
      <vt:lpstr>Leelawadee UI</vt:lpstr>
      <vt:lpstr>Mexican Tequila</vt:lpstr>
      <vt:lpstr>Microsoft New Tai Lue</vt:lpstr>
      <vt:lpstr>OPPOSans R</vt:lpstr>
      <vt:lpstr>Trader College</vt:lpstr>
      <vt:lpstr>Yu Gothic Medium</vt:lpstr>
      <vt:lpstr>Varsity Regular</vt:lpstr>
      <vt:lpstr>华康饰艺体W7</vt:lpstr>
      <vt:lpstr>华康饰艺体W7(P)</vt:lpstr>
      <vt:lpstr>华康雅艺体W6</vt:lpstr>
      <vt:lpstr>华文宋体 Black</vt:lpstr>
      <vt:lpstr>楷体</vt:lpstr>
      <vt:lpstr>華康圓體 Std W9</vt:lpstr>
      <vt:lpstr>李旭科书法</vt:lpstr>
      <vt:lpstr>庞门正道标题体</vt:lpstr>
      <vt:lpstr>庞门正道粗书体</vt:lpstr>
      <vt:lpstr>華康圓體 Std W3</vt:lpstr>
      <vt:lpstr>华康雅宋体W9</vt:lpstr>
      <vt:lpstr>华康宋体W3(P)</vt:lpstr>
      <vt:lpstr>华康少女文字W5(P)</vt:lpstr>
      <vt:lpstr>华康龙门石碑W9(P)</vt:lpstr>
      <vt:lpstr>华康俪金黑W8(P)</vt:lpstr>
      <vt:lpstr>华康方圆体W7(P)</vt:lpstr>
      <vt:lpstr>华康标题宋W9(P)</vt:lpstr>
      <vt:lpstr>方圆孙中山行书</vt:lpstr>
      <vt:lpstr>仿宋</vt:lpstr>
      <vt:lpstr>黑体-繁</vt:lpstr>
      <vt:lpstr>黑体-简</vt:lpstr>
      <vt:lpstr>胡晓波骚包体</vt:lpstr>
      <vt:lpstr>华康黑体W7(P)</vt:lpstr>
      <vt:lpstr>华康娃娃体W5(P)</vt:lpstr>
      <vt:lpstr>手札体-简</vt:lpstr>
      <vt:lpstr>思源黑体 CN ExtraLight</vt:lpstr>
      <vt:lpstr>思源黑体 CN Bold</vt:lpstr>
      <vt:lpstr>AdobeSongStd-Light</vt:lpstr>
      <vt:lpstr>默认设计模板</vt:lpstr>
      <vt:lpstr>1_默认设计模板</vt:lpstr>
      <vt:lpstr>2_默认设计模板</vt:lpstr>
      <vt:lpstr>4_默认设计模板</vt:lpstr>
      <vt:lpstr>3_默认设计模板</vt:lpstr>
      <vt:lpstr>5_默认设计模板</vt:lpstr>
      <vt:lpstr>6_默认设计模板</vt:lpstr>
      <vt:lpstr>7_默认设计模板</vt:lpstr>
      <vt:lpstr>8_默认设计模板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Administrator</cp:lastModifiedBy>
  <cp:revision>84</cp:revision>
  <dcterms:created xsi:type="dcterms:W3CDTF">2021-07-26T09:38:28Z</dcterms:created>
  <dcterms:modified xsi:type="dcterms:W3CDTF">2021-12-01T02:53:12Z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ICV">
    <vt:lpwstr>D8E702BDAB944F14AA2F62FF71B95DB0</vt:lpwstr>
  </property>
</Properties>
</file>